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0" r:id="rId4"/>
    <p:sldId id="267" r:id="rId5"/>
    <p:sldId id="266" r:id="rId6"/>
    <p:sldId id="268" r:id="rId7"/>
    <p:sldId id="265" r:id="rId8"/>
    <p:sldId id="269" r:id="rId9"/>
    <p:sldId id="261" r:id="rId10"/>
    <p:sldId id="263" r:id="rId11"/>
    <p:sldId id="264" r:id="rId12"/>
    <p:sldId id="262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C85943-F0C0-4F6E-A8D3-68CEFE9A8C4A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26C13B-BD21-4B80-938C-32EFDDB696FF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FCDE75C-B71D-40C1-B819-91C9FA9D7E53}" type="datetime1">
              <a:rPr lang="zh-CN" altLang="en-US" smtClean="0"/>
              <a:t>2021/5/20</a:t>
            </a:fld>
            <a:endParaRPr lang="en-US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69617-53A9-406A-817D-C94A5C246153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745DA5-4C9D-4D4A-AB08-30D0EBD192B1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6061C7C-6751-4636-8DE1-8458C05064A7}" type="datetime1">
              <a:rPr lang="zh-CN" altLang="en-US" smtClean="0"/>
              <a:t>2021/5/20</a:t>
            </a:fld>
            <a:endParaRPr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1DAD-13E2-42E6-B9D8-ACD801D84229}" type="datetime1">
              <a:rPr lang="zh-CN" altLang="en-US" smtClean="0"/>
              <a:t>2021/5/20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E49154-3FC3-4E99-B1C7-806A1BE810AD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E3F6B1-AB2C-4FE9-9465-A12169B9FE93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4E604B-F6EE-4DE3-9F26-10AAFE4A8162}" type="datetime1">
              <a:rPr lang="zh-CN" altLang="en-US" smtClean="0"/>
              <a:t>2021/5/20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1FDE3E57-7890-4A1C-9346-1B43487A6F43}" type="datetime1">
              <a:rPr lang="zh-CN" altLang="en-US" smtClean="0"/>
              <a:t>2021/5/20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197156-3C99-457F-8943-2278A8613E02}" type="datetime1">
              <a:rPr lang="zh-CN" altLang="en-US" smtClean="0"/>
              <a:t>2021/5/20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0D77E9-5805-4003-AF46-590DFDEAE27A}" type="datetime1">
              <a:rPr lang="zh-CN" altLang="en-US" smtClean="0"/>
              <a:t>2021/5/20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长方形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长方形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400" dirty="0">
                <a:solidFill>
                  <a:schemeClr val="tx1"/>
                </a:solidFill>
              </a:rPr>
              <a:t>We making visible</a:t>
            </a:r>
            <a:endParaRPr lang="zh-cn" sz="44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Visual-assist Glasses</a:t>
            </a:r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F626B7-761B-4CB3-A6F9-05EE68B8D8E7}"/>
              </a:ext>
            </a:extLst>
          </p:cNvPr>
          <p:cNvSpPr txBox="1"/>
          <p:nvPr/>
        </p:nvSpPr>
        <p:spPr>
          <a:xfrm>
            <a:off x="695314" y="614362"/>
            <a:ext cx="10801350" cy="5629275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D981E4-EE7B-4DB1-9860-44E3EE1B0949}"/>
              </a:ext>
            </a:extLst>
          </p:cNvPr>
          <p:cNvSpPr txBox="1"/>
          <p:nvPr/>
        </p:nvSpPr>
        <p:spPr>
          <a:xfrm>
            <a:off x="828664" y="768786"/>
            <a:ext cx="10534650" cy="5346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expected result of …</a:t>
            </a: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Obstacle and traffic detection: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Obstacle should be detected: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Steps, 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Pit</a:t>
            </a:r>
            <a:r>
              <a:rPr lang="en-US" altLang="zh-CN" dirty="0">
                <a:solidFill>
                  <a:srgbClr val="525252"/>
                </a:solidFill>
                <a:latin typeface="Segoe UI" panose="020B0502040204020203" pitchFamily="34" charset="0"/>
              </a:rPr>
              <a:t>s or 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open sewers in pavement …</a:t>
            </a: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</a:t>
            </a:r>
            <a:r>
              <a:rPr lang="en-US" altLang="zh-CN" dirty="0">
                <a:solidFill>
                  <a:srgbClr val="525252"/>
                </a:solidFill>
                <a:latin typeface="Segoe UI" panose="020B0502040204020203" pitchFamily="34" charset="0"/>
              </a:rPr>
              <a:t>Condition of 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traffic should be detected: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Traffic light,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Nearby vehicle status,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Prohibited road section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,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  <a:r>
              <a:rPr lang="en-US" dirty="0">
                <a:solidFill>
                  <a:srgbClr val="4E4E4E"/>
                </a:solidFill>
                <a:latin typeface="Segoe UI" panose="020B0502040204020203" pitchFamily="34" charset="0"/>
              </a:rPr>
              <a:t>Z</a:t>
            </a:r>
            <a:r>
              <a:rPr lang="en-US" b="0" i="0" dirty="0">
                <a:solidFill>
                  <a:srgbClr val="4E4E4E"/>
                </a:solidFill>
                <a:effectLst/>
                <a:latin typeface="Segoe UI" panose="020B0502040204020203" pitchFamily="34" charset="0"/>
              </a:rPr>
              <a:t>ebra crossing </a:t>
            </a:r>
            <a:r>
              <a:rPr lang="en-US" dirty="0">
                <a:solidFill>
                  <a:srgbClr val="4E4E4E"/>
                </a:solidFill>
                <a:latin typeface="Segoe UI" panose="020B0502040204020203" pitchFamily="34" charset="0"/>
              </a:rPr>
              <a:t>…</a:t>
            </a:r>
          </a:p>
          <a:p>
            <a:endParaRPr lang="en-US" dirty="0">
              <a:solidFill>
                <a:srgbClr val="4E4E4E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The error rate remains at </a:t>
            </a:r>
            <a:r>
              <a:rPr lang="en-US" altLang="zh-CN" dirty="0">
                <a:solidFill>
                  <a:srgbClr val="525252"/>
                </a:solidFill>
                <a:latin typeface="Segoe UI" panose="020B0502040204020203" pitchFamily="34" charset="0"/>
              </a:rPr>
              <a:t>low level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Mistakes mean accidents and injuries 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EDA17B-F777-4C86-B113-804250673C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2392193"/>
            <a:ext cx="3517900" cy="160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070626-21C8-483C-9A46-FFAC9B4D4C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4235862"/>
            <a:ext cx="3517900" cy="171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72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1559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22D356-C82D-4B38-82BC-1DAE8098CD92}"/>
              </a:ext>
            </a:extLst>
          </p:cNvPr>
          <p:cNvSpPr txBox="1"/>
          <p:nvPr/>
        </p:nvSpPr>
        <p:spPr>
          <a:xfrm>
            <a:off x="532659" y="239696"/>
            <a:ext cx="6526800" cy="203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53EBE2-0588-4ED4-BB7F-414F74512185}"/>
              </a:ext>
            </a:extLst>
          </p:cNvPr>
          <p:cNvSpPr txBox="1"/>
          <p:nvPr/>
        </p:nvSpPr>
        <p:spPr>
          <a:xfrm>
            <a:off x="669292" y="379533"/>
            <a:ext cx="6272584" cy="175432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expected result of …</a:t>
            </a: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3200" b="1" dirty="0">
                <a:solidFill>
                  <a:srgbClr val="525252"/>
                </a:solidFill>
              </a:rPr>
              <a:t>Life assisting function: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90C011-344C-4D75-9DB3-A69611906AAF}"/>
              </a:ext>
            </a:extLst>
          </p:cNvPr>
          <p:cNvSpPr txBox="1"/>
          <p:nvPr/>
        </p:nvSpPr>
        <p:spPr>
          <a:xfrm>
            <a:off x="5314189" y="3087566"/>
            <a:ext cx="6409218" cy="3381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3B6DC9-25FC-4913-B5ED-75BF7592AE48}"/>
              </a:ext>
            </a:extLst>
          </p:cNvPr>
          <p:cNvSpPr txBox="1"/>
          <p:nvPr/>
        </p:nvSpPr>
        <p:spPr>
          <a:xfrm>
            <a:off x="5466370" y="3207231"/>
            <a:ext cx="6117337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Reading/text recognition mode: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G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lasses will recognize text and use voice to inform the user</a:t>
            </a:r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73BADB-A254-47C0-B8EC-F67A51D031AD}"/>
              </a:ext>
            </a:extLst>
          </p:cNvPr>
          <p:cNvSpPr txBox="1"/>
          <p:nvPr/>
        </p:nvSpPr>
        <p:spPr>
          <a:xfrm>
            <a:off x="532659" y="3087566"/>
            <a:ext cx="3930385" cy="3381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324D32-7939-479B-8587-9950C65E52EC}"/>
              </a:ext>
            </a:extLst>
          </p:cNvPr>
          <p:cNvSpPr txBox="1"/>
          <p:nvPr/>
        </p:nvSpPr>
        <p:spPr>
          <a:xfrm>
            <a:off x="669292" y="3207231"/>
            <a:ext cx="3675796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acquaintance recognition: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G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lasses will recognize people and use voice to inform the user</a:t>
            </a:r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8D920F9-799E-4A9F-A013-E6D6CD955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t="10717" r="5972" b="10254"/>
          <a:stretch/>
        </p:blipFill>
        <p:spPr>
          <a:xfrm>
            <a:off x="5560878" y="4513676"/>
            <a:ext cx="2333625" cy="17639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6321BC6-900E-412D-B5D9-4DACC2B04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806" y="4535943"/>
            <a:ext cx="2568065" cy="17547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19AFCF1-5AC6-491D-8D1E-FD200C5569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0"/>
          <a:stretch/>
        </p:blipFill>
        <p:spPr>
          <a:xfrm>
            <a:off x="1288434" y="4535825"/>
            <a:ext cx="2418833" cy="18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0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B4741-5670-4F8D-AABE-EA0078B57BA9}"/>
              </a:ext>
            </a:extLst>
          </p:cNvPr>
          <p:cNvSpPr txBox="1"/>
          <p:nvPr/>
        </p:nvSpPr>
        <p:spPr>
          <a:xfrm>
            <a:off x="2429509" y="1651247"/>
            <a:ext cx="7332955" cy="4749553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D66DB6-ADC6-4026-AF8B-567A8E8B1069}"/>
              </a:ext>
            </a:extLst>
          </p:cNvPr>
          <p:cNvSpPr txBox="1"/>
          <p:nvPr/>
        </p:nvSpPr>
        <p:spPr>
          <a:xfrm>
            <a:off x="2589308" y="1811940"/>
            <a:ext cx="7013359" cy="4431983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6000" dirty="0"/>
          </a:p>
          <a:p>
            <a:pPr algn="ctr"/>
            <a:r>
              <a:rPr lang="en-US" sz="6000" b="1" dirty="0"/>
              <a:t>Thank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Team members</a:t>
            </a:r>
          </a:p>
          <a:p>
            <a:endParaRPr lang="en-US" dirty="0"/>
          </a:p>
          <a:p>
            <a:r>
              <a:rPr kumimoji="1" lang="en-US" altLang="zh-CN" dirty="0"/>
              <a:t>	  </a:t>
            </a:r>
            <a:r>
              <a:rPr kumimoji="1" lang="en-US" altLang="zh-CN" dirty="0" err="1"/>
              <a:t>Lihan</a:t>
            </a:r>
            <a:r>
              <a:rPr kumimoji="1" lang="en-US" altLang="zh-CN" dirty="0"/>
              <a:t> Zhao                                              </a:t>
            </a:r>
            <a:r>
              <a:rPr kumimoji="1" lang="en-US" altLang="zh-CN" dirty="0" err="1"/>
              <a:t>Xingbo</a:t>
            </a:r>
            <a:r>
              <a:rPr kumimoji="1" lang="en-US" altLang="zh-CN" dirty="0"/>
              <a:t> Wei</a:t>
            </a:r>
          </a:p>
          <a:p>
            <a:r>
              <a:rPr kumimoji="1" lang="en-US" altLang="zh-CN" dirty="0"/>
              <a:t>	  Tianlei Shi</a:t>
            </a:r>
          </a:p>
          <a:p>
            <a:r>
              <a:rPr kumimoji="1" lang="en-US" altLang="zh-CN" dirty="0"/>
              <a:t>	  </a:t>
            </a:r>
            <a:r>
              <a:rPr kumimoji="1" lang="en-US" altLang="zh-CN" dirty="0" err="1"/>
              <a:t>Zhichao</a:t>
            </a:r>
            <a:r>
              <a:rPr kumimoji="1" lang="en-US" altLang="zh-CN" dirty="0"/>
              <a:t> Ma                                             </a:t>
            </a:r>
            <a:r>
              <a:rPr kumimoji="1" lang="en-US" altLang="zh-CN" dirty="0" err="1"/>
              <a:t>Hening</a:t>
            </a:r>
            <a:r>
              <a:rPr kumimoji="1" lang="en-US" altLang="zh-CN" dirty="0"/>
              <a:t> Fan</a:t>
            </a:r>
          </a:p>
          <a:p>
            <a:r>
              <a:rPr kumimoji="1" lang="en-US" altLang="zh-CN" dirty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8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CBC20-AEC4-4894-81F5-99A1DEAB7E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6F7E77-0E39-4EDE-BE9F-873D4C813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EDCF39-2CA7-4B27-A0D2-62444E06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E75C-B71D-40C1-B819-91C9FA9D7E53}" type="datetime1">
              <a:rPr lang="zh-CN" altLang="en-US" smtClean="0"/>
              <a:t>2021/5/20</a:t>
            </a:fld>
            <a:endParaRPr lang="en-US" dirty="0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9B2296AD-8BF0-460C-8EB9-26ED2443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A17938-7C4E-41E1-9C7D-E5DA4A6F4FA1}"/>
              </a:ext>
            </a:extLst>
          </p:cNvPr>
          <p:cNvSpPr txBox="1"/>
          <p:nvPr/>
        </p:nvSpPr>
        <p:spPr>
          <a:xfrm>
            <a:off x="695325" y="876300"/>
            <a:ext cx="10801350" cy="5629275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EA45A7-4940-4298-97EC-3104E51E3A5F}"/>
              </a:ext>
            </a:extLst>
          </p:cNvPr>
          <p:cNvSpPr txBox="1"/>
          <p:nvPr/>
        </p:nvSpPr>
        <p:spPr>
          <a:xfrm>
            <a:off x="885824" y="1067142"/>
            <a:ext cx="10420351" cy="524759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goal of the user study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>
                <a:solidFill>
                  <a:srgbClr val="525252"/>
                </a:solidFill>
              </a:rPr>
              <a:t>1, Navigation </a:t>
            </a:r>
            <a:r>
              <a:rPr lang="en-US" sz="2400" b="1" i="0" dirty="0">
                <a:solidFill>
                  <a:srgbClr val="525252"/>
                </a:solidFill>
                <a:effectLst/>
              </a:rPr>
              <a:t>function</a:t>
            </a:r>
            <a:endParaRPr lang="en-US" sz="2400" b="1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2, Obstacle and traffic detection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3, </a:t>
            </a:r>
            <a:r>
              <a:rPr lang="en-US" altLang="zh-CN" sz="2400" b="1" dirty="0">
                <a:solidFill>
                  <a:srgbClr val="525252"/>
                </a:solidFill>
              </a:rPr>
              <a:t>Life assisting </a:t>
            </a:r>
            <a:r>
              <a:rPr lang="en-US" sz="2400" b="1" dirty="0">
                <a:solidFill>
                  <a:srgbClr val="525252"/>
                </a:solidFill>
              </a:rPr>
              <a:t>function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1100" dirty="0">
              <a:solidFill>
                <a:srgbClr val="525252"/>
              </a:solidFill>
            </a:endParaRPr>
          </a:p>
          <a:p>
            <a:endParaRPr lang="en-US" sz="1100" dirty="0">
              <a:solidFill>
                <a:srgbClr val="525252"/>
              </a:solidFill>
            </a:endParaRPr>
          </a:p>
          <a:p>
            <a:endParaRPr lang="en-US" sz="11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4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CDD6D4-63E8-4CD0-9DD4-17A61C4262C1}"/>
              </a:ext>
            </a:extLst>
          </p:cNvPr>
          <p:cNvSpPr txBox="1"/>
          <p:nvPr/>
        </p:nvSpPr>
        <p:spPr>
          <a:xfrm>
            <a:off x="695314" y="253800"/>
            <a:ext cx="10801350" cy="6350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75E528-DF69-4042-90DA-0E77AF7CCC87}"/>
              </a:ext>
            </a:extLst>
          </p:cNvPr>
          <p:cNvSpPr txBox="1"/>
          <p:nvPr/>
        </p:nvSpPr>
        <p:spPr>
          <a:xfrm>
            <a:off x="856314" y="457200"/>
            <a:ext cx="10479350" cy="5878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Participants and apparatus</a:t>
            </a:r>
          </a:p>
          <a:p>
            <a:endParaRPr 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1, </a:t>
            </a:r>
            <a:r>
              <a:rPr lang="en-US" altLang="zh-CN" sz="2400" b="1" dirty="0">
                <a:solidFill>
                  <a:srgbClr val="525252"/>
                </a:solidFill>
              </a:rPr>
              <a:t>Participants chosen</a:t>
            </a:r>
          </a:p>
          <a:p>
            <a:endParaRPr lang="en-US" altLang="zh-CN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Select several personnel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</a:t>
            </a:r>
            <a:r>
              <a:rPr lang="en-US" altLang="zh-CN" sz="2400" dirty="0">
                <a:solidFill>
                  <a:srgbClr val="525252"/>
                </a:solidFill>
              </a:rPr>
              <a:t>B</a:t>
            </a:r>
            <a:r>
              <a:rPr lang="en-US" sz="2400" dirty="0">
                <a:solidFill>
                  <a:srgbClr val="525252"/>
                </a:solidFill>
              </a:rPr>
              <a:t>oth able-bodied and physically handicapped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Be divided into different groups</a:t>
            </a:r>
          </a:p>
          <a:p>
            <a:endParaRPr lang="en-US" altLang="zh-CN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Signed an informed consent form 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Guaranteed that their privacy will not be leaked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79DF88-2036-471C-B110-2A6ED6CD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37" y="951534"/>
            <a:ext cx="3020411" cy="47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7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9E6AA0-6E1D-466A-A819-0D6F6AFBD2B8}"/>
              </a:ext>
            </a:extLst>
          </p:cNvPr>
          <p:cNvSpPr txBox="1"/>
          <p:nvPr/>
        </p:nvSpPr>
        <p:spPr>
          <a:xfrm>
            <a:off x="703925" y="253800"/>
            <a:ext cx="10801350" cy="6350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C39772-0E50-4630-BA42-052E63069DE9}"/>
              </a:ext>
            </a:extLst>
          </p:cNvPr>
          <p:cNvSpPr txBox="1"/>
          <p:nvPr/>
        </p:nvSpPr>
        <p:spPr>
          <a:xfrm>
            <a:off x="864925" y="387000"/>
            <a:ext cx="10479350" cy="608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Participants and apparatus</a:t>
            </a:r>
          </a:p>
          <a:p>
            <a:endParaRPr 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2, Apparatus</a:t>
            </a:r>
            <a:r>
              <a:rPr lang="en-US" altLang="zh-CN" sz="2400" b="1" dirty="0">
                <a:solidFill>
                  <a:srgbClr val="525252"/>
                </a:solidFill>
              </a:rPr>
              <a:t> chosen</a:t>
            </a:r>
          </a:p>
          <a:p>
            <a:endParaRPr lang="en-US" altLang="zh-CN" sz="2400" dirty="0">
              <a:solidFill>
                <a:srgbClr val="525252"/>
              </a:solidFill>
            </a:endParaRPr>
          </a:p>
          <a:p>
            <a:endParaRPr lang="en-US" altLang="zh-CN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</a:t>
            </a:r>
            <a:r>
              <a:rPr lang="en-US" altLang="zh-CN" sz="2400" dirty="0">
                <a:solidFill>
                  <a:srgbClr val="525252"/>
                </a:solidFill>
              </a:rPr>
              <a:t>Glasses						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pPr algn="r"/>
            <a:r>
              <a:rPr lang="en-US" sz="2400" dirty="0">
                <a:solidFill>
                  <a:srgbClr val="525252"/>
                </a:solidFill>
              </a:rPr>
              <a:t>					   	         A Phone with matching app •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 </a:t>
            </a:r>
          </a:p>
          <a:p>
            <a:endParaRPr lang="en-US" sz="2400" dirty="0">
              <a:solidFill>
                <a:srgbClr val="52525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ED969E-E765-46D6-8934-BF0FA8C1F543}"/>
              </a:ext>
            </a:extLst>
          </p:cNvPr>
          <p:cNvSpPr/>
          <p:nvPr/>
        </p:nvSpPr>
        <p:spPr>
          <a:xfrm>
            <a:off x="6337049" y="1849320"/>
            <a:ext cx="3812790" cy="1687794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B7E31FA9-1DCE-4543-A78F-E1C338BA0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4953"/>
          <a:stretch/>
        </p:blipFill>
        <p:spPr>
          <a:xfrm>
            <a:off x="1716403" y="4027932"/>
            <a:ext cx="1639727" cy="2306193"/>
          </a:xfrm>
          <a:prstGeom prst="rect">
            <a:avLst/>
          </a:prstGeom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50963077-9D14-304C-AF93-B87216686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51" r="2" b="2"/>
          <a:stretch/>
        </p:blipFill>
        <p:spPr>
          <a:xfrm>
            <a:off x="3678771" y="4027931"/>
            <a:ext cx="1639727" cy="23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5E32D0-8ECB-40E6-A896-E18FDDFC2E88}"/>
              </a:ext>
            </a:extLst>
          </p:cNvPr>
          <p:cNvSpPr txBox="1"/>
          <p:nvPr/>
        </p:nvSpPr>
        <p:spPr>
          <a:xfrm>
            <a:off x="874999" y="642594"/>
            <a:ext cx="7278211" cy="5738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676A4E-1025-46BB-B1FA-70F40107629A}"/>
              </a:ext>
            </a:extLst>
          </p:cNvPr>
          <p:cNvSpPr txBox="1"/>
          <p:nvPr/>
        </p:nvSpPr>
        <p:spPr>
          <a:xfrm>
            <a:off x="1091574" y="864108"/>
            <a:ext cx="6845063" cy="532453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rocedure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evaluation method 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user study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>
                <a:solidFill>
                  <a:srgbClr val="525252"/>
                </a:solidFill>
              </a:rPr>
              <a:t>1, Navigation </a:t>
            </a:r>
            <a:r>
              <a:rPr lang="en-US" sz="2400" b="1" i="0" dirty="0">
                <a:solidFill>
                  <a:srgbClr val="525252"/>
                </a:solidFill>
                <a:effectLst/>
              </a:rPr>
              <a:t>function</a:t>
            </a:r>
            <a:endParaRPr lang="en-US" sz="2400" b="1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Usability E</a:t>
            </a:r>
            <a:r>
              <a:rPr lang="en-US" altLang="zh-CN" sz="2400" dirty="0">
                <a:solidFill>
                  <a:srgbClr val="525252"/>
                </a:solidFill>
              </a:rPr>
              <a:t>valuation</a:t>
            </a:r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</a:p>
          <a:p>
            <a:r>
              <a:rPr lang="en-US" sz="2400" dirty="0">
                <a:solidFill>
                  <a:srgbClr val="525252"/>
                </a:solidFill>
              </a:rPr>
              <a:t>• Heuristic Evaluation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Qualitative Evaluation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usability engineering approaches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record observations for analysis</a:t>
            </a:r>
          </a:p>
          <a:p>
            <a:endParaRPr lang="en-US" sz="24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8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2A5F60-B1B1-4FEC-8116-D49EBBF03F9A}"/>
              </a:ext>
            </a:extLst>
          </p:cNvPr>
          <p:cNvSpPr txBox="1"/>
          <p:nvPr/>
        </p:nvSpPr>
        <p:spPr>
          <a:xfrm>
            <a:off x="3955550" y="642594"/>
            <a:ext cx="7278211" cy="5738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86A005-4450-4DF8-95A8-8C07896B7B72}"/>
              </a:ext>
            </a:extLst>
          </p:cNvPr>
          <p:cNvSpPr txBox="1"/>
          <p:nvPr/>
        </p:nvSpPr>
        <p:spPr>
          <a:xfrm>
            <a:off x="4172123" y="849526"/>
            <a:ext cx="6845063" cy="532453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rocedure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evaluation method 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user study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>
                <a:solidFill>
                  <a:srgbClr val="525252"/>
                </a:solidFill>
              </a:rPr>
              <a:t>2, Obstacle and traffic detection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Usability E</a:t>
            </a:r>
            <a:r>
              <a:rPr lang="en-US" altLang="zh-CN" sz="2400" dirty="0">
                <a:solidFill>
                  <a:srgbClr val="525252"/>
                </a:solidFill>
              </a:rPr>
              <a:t>valuation</a:t>
            </a:r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</a:p>
          <a:p>
            <a:r>
              <a:rPr lang="en-US" sz="2400" dirty="0">
                <a:solidFill>
                  <a:srgbClr val="525252"/>
                </a:solidFill>
              </a:rPr>
              <a:t>• Quantitative Evaluation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  <a:r>
              <a:rPr lang="en-US" altLang="zh-CN" sz="2400" dirty="0">
                <a:solidFill>
                  <a:srgbClr val="525252"/>
                </a:solidFill>
              </a:rPr>
              <a:t>n</a:t>
            </a:r>
            <a:r>
              <a:rPr lang="en-US" sz="2400" dirty="0">
                <a:solidFill>
                  <a:srgbClr val="525252"/>
                </a:solidFill>
              </a:rPr>
              <a:t>o mistakes can be tolerated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mistakes mean accidents and injuries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Heuristic Evaluation</a:t>
            </a:r>
          </a:p>
          <a:p>
            <a:endParaRPr lang="en-US" sz="24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9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8C1D5C-BFE8-40C7-B0C6-F58FCEC6C2DB}"/>
              </a:ext>
            </a:extLst>
          </p:cNvPr>
          <p:cNvSpPr txBox="1"/>
          <p:nvPr/>
        </p:nvSpPr>
        <p:spPr>
          <a:xfrm>
            <a:off x="874999" y="642594"/>
            <a:ext cx="7278211" cy="5738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6C9FE-BA64-417C-96EA-6831C39EDF63}"/>
              </a:ext>
            </a:extLst>
          </p:cNvPr>
          <p:cNvSpPr txBox="1"/>
          <p:nvPr/>
        </p:nvSpPr>
        <p:spPr>
          <a:xfrm>
            <a:off x="1091574" y="864108"/>
            <a:ext cx="6845063" cy="532453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rocedure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evaluation method 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user study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>
                <a:solidFill>
                  <a:srgbClr val="525252"/>
                </a:solidFill>
              </a:rPr>
              <a:t>3, Life assisting function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Usability E</a:t>
            </a:r>
            <a:r>
              <a:rPr lang="en-US" altLang="zh-CN" sz="2400" dirty="0">
                <a:solidFill>
                  <a:srgbClr val="525252"/>
                </a:solidFill>
              </a:rPr>
              <a:t>valuation</a:t>
            </a:r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</a:p>
          <a:p>
            <a:r>
              <a:rPr lang="en-US" sz="2400" dirty="0">
                <a:solidFill>
                  <a:srgbClr val="525252"/>
                </a:solidFill>
              </a:rPr>
              <a:t>• Quantitative Evaluation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Qualitative Evaluation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 naturalistic approaches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endParaRPr lang="en-US" sz="24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6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BBBE-CA95-40DD-81B4-A63A06FF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A635A8-4DFE-4E8B-9EFF-A87EB9273D47}"/>
              </a:ext>
            </a:extLst>
          </p:cNvPr>
          <p:cNvSpPr txBox="1"/>
          <p:nvPr/>
        </p:nvSpPr>
        <p:spPr>
          <a:xfrm>
            <a:off x="3955550" y="642594"/>
            <a:ext cx="7278211" cy="573840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ACF9C3-7F69-4C84-804C-73A6E7DA5D7F}"/>
              </a:ext>
            </a:extLst>
          </p:cNvPr>
          <p:cNvSpPr txBox="1"/>
          <p:nvPr/>
        </p:nvSpPr>
        <p:spPr>
          <a:xfrm>
            <a:off x="4172123" y="849526"/>
            <a:ext cx="6845063" cy="532453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rocedure </a:t>
            </a: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evaluation method </a:t>
            </a:r>
            <a:r>
              <a:rPr 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user study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>
                <a:solidFill>
                  <a:srgbClr val="525252"/>
                </a:solidFill>
              </a:rPr>
              <a:t>4, </a:t>
            </a:r>
            <a:r>
              <a:rPr lang="en-US" altLang="zh-CN" sz="2400" b="1" dirty="0">
                <a:solidFill>
                  <a:srgbClr val="525252"/>
                </a:solidFill>
              </a:rPr>
              <a:t>C</a:t>
            </a:r>
            <a:r>
              <a:rPr lang="en-US" sz="2400" b="1" dirty="0">
                <a:solidFill>
                  <a:srgbClr val="525252"/>
                </a:solidFill>
              </a:rPr>
              <a:t>omprehensive user study</a:t>
            </a:r>
          </a:p>
          <a:p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• Qualitative Evaluation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naturalistic approaches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test in naturalistic, </a:t>
            </a:r>
            <a:r>
              <a:rPr lang="en-US" sz="2400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complex environment</a:t>
            </a:r>
            <a:endParaRPr lang="en-US" sz="2400" dirty="0">
              <a:solidFill>
                <a:srgbClr val="525252"/>
              </a:solidFill>
            </a:endParaRP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</a:p>
          <a:p>
            <a:r>
              <a:rPr lang="en-US" sz="2400" dirty="0">
                <a:solidFill>
                  <a:srgbClr val="525252"/>
                </a:solidFill>
              </a:rPr>
              <a:t>• Quantitative Evaluation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subjective opinions of people</a:t>
            </a:r>
          </a:p>
          <a:p>
            <a:r>
              <a:rPr lang="en-US" sz="2400" dirty="0">
                <a:solidFill>
                  <a:srgbClr val="525252"/>
                </a:solidFill>
              </a:rPr>
              <a:t>	</a:t>
            </a:r>
          </a:p>
          <a:p>
            <a:r>
              <a:rPr lang="en-US" sz="2400" dirty="0">
                <a:solidFill>
                  <a:srgbClr val="525252"/>
                </a:solidFill>
              </a:rPr>
              <a:t>• Heuristic Evaluation</a:t>
            </a:r>
          </a:p>
        </p:txBody>
      </p:sp>
    </p:spTree>
    <p:extLst>
      <p:ext uri="{BB962C8B-B14F-4D97-AF65-F5344CB8AC3E}">
        <p14:creationId xmlns:p14="http://schemas.microsoft.com/office/powerpoint/2010/main" val="6471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C1BB1-57BB-4250-A060-50AC09FF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A9237-6E07-4719-82EE-E5B0F420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E57809-0EA1-4261-AE7A-8956509DBB23}" type="datetime1">
              <a:rPr lang="zh-CN" altLang="en-US" smtClean="0"/>
              <a:t>2021/5/20</a:t>
            </a:fld>
            <a:endParaRPr lang="en-US"/>
          </a:p>
        </p:txBody>
      </p:sp>
      <p:pic>
        <p:nvPicPr>
          <p:cNvPr id="5" name="图片 4" descr="一张显示了织物、桌子、红色和覆盖物的图片&#10;&#10;说明自动生成">
            <a:extLst>
              <a:ext uri="{FF2B5EF4-FFF2-40B4-BE49-F238E27FC236}">
                <a16:creationId xmlns:a16="http://schemas.microsoft.com/office/drawing/2014/main" id="{4381ADAF-53BE-4AA7-B998-908F0528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D9DF5F-2EA6-4E3A-9E03-863EDF62085F}"/>
              </a:ext>
            </a:extLst>
          </p:cNvPr>
          <p:cNvSpPr txBox="1"/>
          <p:nvPr/>
        </p:nvSpPr>
        <p:spPr>
          <a:xfrm>
            <a:off x="695314" y="614362"/>
            <a:ext cx="10801350" cy="5629275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CF2D8E-BBD5-4D55-81D3-E76C494668A1}"/>
              </a:ext>
            </a:extLst>
          </p:cNvPr>
          <p:cNvSpPr txBox="1"/>
          <p:nvPr/>
        </p:nvSpPr>
        <p:spPr>
          <a:xfrm>
            <a:off x="828664" y="769060"/>
            <a:ext cx="10534650" cy="5346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expected result of …</a:t>
            </a: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400" b="1" dirty="0">
                <a:solidFill>
                  <a:srgbClr val="525252"/>
                </a:solidFill>
              </a:rPr>
              <a:t>Navigation function:</a:t>
            </a: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App should plan the best route:</a:t>
            </a:r>
          </a:p>
          <a:p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	Fewer obstacles,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Shortest time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,</a:t>
            </a:r>
          </a:p>
          <a:p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	Maximum safety: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	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blind track coverage, 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	</a:t>
            </a:r>
            <a:r>
              <a:rPr lang="en-US" b="0" i="0" dirty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less crossing the road …</a:t>
            </a: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525252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• Glasses should give guidance: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  <a:r>
              <a:rPr lang="en-US" altLang="zh-CN" dirty="0">
                <a:solidFill>
                  <a:srgbClr val="525252"/>
                </a:solidFill>
                <a:latin typeface="Segoe UI" panose="020B0502040204020203" pitchFamily="34" charset="0"/>
              </a:rPr>
              <a:t>C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orrect,</a:t>
            </a: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  <a:r>
              <a:rPr lang="en-US" altLang="zh-CN" dirty="0">
                <a:solidFill>
                  <a:srgbClr val="525252"/>
                </a:solidFill>
                <a:latin typeface="Segoe UI" panose="020B0502040204020203" pitchFamily="34" charset="0"/>
              </a:rPr>
              <a:t>T</a:t>
            </a:r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imely …</a:t>
            </a:r>
          </a:p>
          <a:p>
            <a:endParaRPr lang="en-US" b="0" i="0" dirty="0">
              <a:solidFill>
                <a:srgbClr val="525252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525252"/>
                </a:solidFill>
                <a:latin typeface="Segoe UI" panose="020B0502040204020203" pitchFamily="34" charset="0"/>
              </a:rPr>
              <a:t>	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EC7F649-423C-4B11-88F4-05BE0B2F7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948" y="1830482"/>
            <a:ext cx="2623307" cy="358402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27E2DB-7205-4DFD-B7E1-BE7F686E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486" y="2042426"/>
            <a:ext cx="2761112" cy="32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1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47_TF56410444.potx" id="{B7366D43-3606-4A69-B5DE-5B41DECDEEC0}" vid="{BB120CEC-A989-4AF1-952A-762C102269E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{4922FA4D-1785-48DE-8F37-3CE815B4E9D7}tf56410444_win32</Template>
  <TotalTime>667</TotalTime>
  <Words>425</Words>
  <Application>Microsoft Office PowerPoint</Application>
  <PresentationFormat>宽屏</PresentationFormat>
  <Paragraphs>168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Microsoft YaHei UI</vt:lpstr>
      <vt:lpstr>Avenir Next LT Pro</vt:lpstr>
      <vt:lpstr>Avenir Next LT Pro Light</vt:lpstr>
      <vt:lpstr>Calibri</vt:lpstr>
      <vt:lpstr>Garamond</vt:lpstr>
      <vt:lpstr>Segoe UI</vt:lpstr>
      <vt:lpstr>SavonVTI</vt:lpstr>
      <vt:lpstr>We making visible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made Colorful</dc:title>
  <dc:creator>Shi Tianlei</dc:creator>
  <cp:lastModifiedBy>Shi Tianlei</cp:lastModifiedBy>
  <cp:revision>139</cp:revision>
  <dcterms:created xsi:type="dcterms:W3CDTF">2021-05-15T14:06:33Z</dcterms:created>
  <dcterms:modified xsi:type="dcterms:W3CDTF">2021-05-20T04:09:13Z</dcterms:modified>
</cp:coreProperties>
</file>